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58" r:id="rId4"/>
    <p:sldId id="266" r:id="rId5"/>
    <p:sldId id="272" r:id="rId6"/>
    <p:sldId id="273" r:id="rId7"/>
    <p:sldId id="260" r:id="rId8"/>
    <p:sldId id="259" r:id="rId9"/>
    <p:sldId id="265" r:id="rId10"/>
  </p:sldIdLst>
  <p:sldSz cx="24384000" cy="13716000"/>
  <p:notesSz cx="6858000" cy="9144000"/>
  <p:embeddedFontLs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Proxima Nova Extrabold" panose="020B0604020202020204" charset="0"/>
      <p:bold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pos="576">
          <p15:clr>
            <a:srgbClr val="747775"/>
          </p15:clr>
        </p15:guide>
        <p15:guide id="4" orient="horz" pos="8064">
          <p15:clr>
            <a:srgbClr val="747775"/>
          </p15:clr>
        </p15:guide>
        <p15:guide id="5" pos="14784">
          <p15:clr>
            <a:srgbClr val="747775"/>
          </p15:clr>
        </p15:guide>
        <p15:guide id="6" orient="horz" pos="50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+tCdJkUJgzLT4f6MqmB64Dr44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F4750C"/>
    <a:srgbClr val="F7F7F7"/>
    <a:srgbClr val="F3F3F3"/>
    <a:srgbClr val="5D2884"/>
    <a:srgbClr val="FF3300"/>
    <a:srgbClr val="F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8" d="100"/>
          <a:sy n="38" d="100"/>
        </p:scale>
        <p:origin x="-516" y="42"/>
      </p:cViewPr>
      <p:guideLst>
        <p:guide orient="horz" pos="4320"/>
        <p:guide orient="horz" pos="8064"/>
        <p:guide orient="horz" pos="504"/>
        <p:guide pos="7680"/>
        <p:guide pos="576"/>
        <p:guide pos="14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759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1f64f98f6_0_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g2b1f64f98f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1f64f98f6_0_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g2b1f64f98f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1f64f98f6_0_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g2b1f64f98f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1f64f98f6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g2b1f64f98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1f64f98f6_0_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g2b1f64f98f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 темный" type="title">
  <p:cSld name="TITLE">
    <p:bg>
      <p:bgPr>
        <a:solidFill>
          <a:srgbClr val="292E44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2" descr="Изображение"/>
          <p:cNvPicPr preferRelativeResize="0"/>
          <p:nvPr/>
        </p:nvPicPr>
        <p:blipFill rotWithShape="1">
          <a:blip r:embed="rId2">
            <a:alphaModFix amt="7303"/>
          </a:blip>
          <a:srcRect/>
          <a:stretch/>
        </p:blipFill>
        <p:spPr>
          <a:xfrm>
            <a:off x="-1" y="0"/>
            <a:ext cx="24384001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 descr="Group 65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201800" y="2533799"/>
            <a:ext cx="13715999" cy="864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63600" y="4110575"/>
            <a:ext cx="15267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roxima Nova Extrabold"/>
              <a:buNone/>
              <a:defRPr sz="8000"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12" descr="Лого раруса белое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858" y="675725"/>
            <a:ext cx="3801806" cy="6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576">
          <p15:clr>
            <a:srgbClr val="E46962"/>
          </p15:clr>
        </p15:guide>
        <p15:guide id="2" pos="14784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+скрншот 1">
  <p:cSld name="Заголовок+скрншот_1">
    <p:bg>
      <p:bgPr>
        <a:solidFill>
          <a:srgbClr val="F6F6F8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96397da8b6_1_28" descr="Изображение"/>
          <p:cNvPicPr preferRelativeResize="0"/>
          <p:nvPr/>
        </p:nvPicPr>
        <p:blipFill rotWithShape="1">
          <a:blip r:embed="rId2">
            <a:alphaModFix amt="7299"/>
          </a:blip>
          <a:srcRect/>
          <a:stretch/>
        </p:blipFill>
        <p:spPr>
          <a:xfrm>
            <a:off x="-1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96397da8b6_1_28" descr="Device - Macbook P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5746" y="2129448"/>
            <a:ext cx="18392507" cy="11586550"/>
          </a:xfrm>
          <a:prstGeom prst="rect">
            <a:avLst/>
          </a:prstGeom>
          <a:noFill/>
          <a:ln>
            <a:noFill/>
          </a:ln>
          <a:effectLst>
            <a:outerShdw blurRad="355600" rotWithShape="0">
              <a:srgbClr val="090939">
                <a:alpha val="74509"/>
              </a:srgbClr>
            </a:outerShdw>
          </a:effectLst>
        </p:spPr>
      </p:pic>
      <p:sp>
        <p:nvSpPr>
          <p:cNvPr id="72" name="Google Shape;72;g296397da8b6_1_28"/>
          <p:cNvSpPr txBox="1">
            <a:spLocks noGrp="1"/>
          </p:cNvSpPr>
          <p:nvPr>
            <p:ph type="title"/>
          </p:nvPr>
        </p:nvSpPr>
        <p:spPr>
          <a:xfrm>
            <a:off x="835156" y="1005983"/>
            <a:ext cx="227136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g296397da8b6_1_28" descr="Лого раруса.pdf"/>
          <p:cNvPicPr preferRelativeResize="0"/>
          <p:nvPr/>
        </p:nvPicPr>
        <p:blipFill rotWithShape="1">
          <a:blip r:embed="rId4">
            <a:alphaModFix amt="60140"/>
          </a:blip>
          <a:srcRect/>
          <a:stretch/>
        </p:blipFill>
        <p:spPr>
          <a:xfrm>
            <a:off x="914400" y="603074"/>
            <a:ext cx="2307168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96397da8b6_1_28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+текст темный">
  <p:cSld name="Заголовок+текст темный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4" descr="Лого раруса белое.pdf"/>
          <p:cNvPicPr preferRelativeResize="0"/>
          <p:nvPr/>
        </p:nvPicPr>
        <p:blipFill rotWithShape="1">
          <a:blip r:embed="rId2">
            <a:alphaModFix amt="59661"/>
          </a:blip>
          <a:srcRect/>
          <a:stretch/>
        </p:blipFill>
        <p:spPr>
          <a:xfrm>
            <a:off x="914400" y="603074"/>
            <a:ext cx="2307167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914400" y="1452033"/>
            <a:ext cx="13054013" cy="20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931333" y="4042833"/>
            <a:ext cx="22981643" cy="738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4784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+текст">
  <p:cSld name="Заголовок+текст">
    <p:bg>
      <p:bgPr>
        <a:solidFill>
          <a:srgbClr val="F6F6F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5" descr="Изображение"/>
          <p:cNvPicPr preferRelativeResize="0"/>
          <p:nvPr/>
        </p:nvPicPr>
        <p:blipFill rotWithShape="1">
          <a:blip r:embed="rId2">
            <a:alphaModFix amt="7303"/>
          </a:blip>
          <a:srcRect/>
          <a:stretch/>
        </p:blipFill>
        <p:spPr>
          <a:xfrm>
            <a:off x="-1" y="0"/>
            <a:ext cx="24384001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5" descr="Лого раруса.pdf"/>
          <p:cNvPicPr preferRelativeResize="0"/>
          <p:nvPr/>
        </p:nvPicPr>
        <p:blipFill rotWithShape="1">
          <a:blip r:embed="rId3">
            <a:alphaModFix amt="60136"/>
          </a:blip>
          <a:srcRect/>
          <a:stretch/>
        </p:blipFill>
        <p:spPr>
          <a:xfrm>
            <a:off x="914400" y="603074"/>
            <a:ext cx="2307168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914400" y="1452033"/>
            <a:ext cx="13054013" cy="20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931333" y="4042833"/>
            <a:ext cx="23004860" cy="738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4793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вершение темный">
  <p:cSld name="Завершение темный">
    <p:bg>
      <p:bgPr>
        <a:solidFill>
          <a:srgbClr val="292E4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0" descr="Group 76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13400" y="6532664"/>
            <a:ext cx="7351212" cy="865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 descr="Лого раруса белое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650" y="797163"/>
            <a:ext cx="3508550" cy="5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 descr="Group 77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7038008" y="-2609935"/>
            <a:ext cx="7351213" cy="86587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вершение светлый">
  <p:cSld name="Завершение светлый">
    <p:bg>
      <p:bgPr>
        <a:solidFill>
          <a:srgbClr val="F5F5F7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1" descr="Изображение"/>
          <p:cNvPicPr preferRelativeResize="0"/>
          <p:nvPr/>
        </p:nvPicPr>
        <p:blipFill rotWithShape="1">
          <a:blip r:embed="rId2">
            <a:alphaModFix amt="7303"/>
          </a:blip>
          <a:srcRect/>
          <a:stretch/>
        </p:blipFill>
        <p:spPr>
          <a:xfrm>
            <a:off x="-1" y="0"/>
            <a:ext cx="24384001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1" descr="Group 76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3400" y="6532664"/>
            <a:ext cx="7351212" cy="865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1" descr="Group 77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7038008" y="-2609935"/>
            <a:ext cx="7351212" cy="865873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3" name="Google Shape;43;p21" descr="Лого раруса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650" y="797171"/>
            <a:ext cx="3508550" cy="57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476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 светлый" type="tx">
  <p:cSld name="TITLE_AND_BODY">
    <p:bg>
      <p:bgPr>
        <a:solidFill>
          <a:srgbClr val="F6F6F8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 descr="Изображение"/>
          <p:cNvPicPr preferRelativeResize="0"/>
          <p:nvPr/>
        </p:nvPicPr>
        <p:blipFill rotWithShape="1">
          <a:blip r:embed="rId2">
            <a:alphaModFix amt="7303"/>
          </a:blip>
          <a:srcRect/>
          <a:stretch/>
        </p:blipFill>
        <p:spPr>
          <a:xfrm>
            <a:off x="-1" y="0"/>
            <a:ext cx="24384001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3" descr="Group 65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403" y="-7564"/>
            <a:ext cx="14109704" cy="889666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63600" y="4110575"/>
            <a:ext cx="14721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Proxima Nova Extrabold"/>
              <a:buNone/>
              <a:defRPr sz="8000" b="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 Extrabold"/>
              <a:buNone/>
              <a:defRPr b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48" name="Google Shape;48;p13" descr="Лого раруса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649" y="675725"/>
            <a:ext cx="3801843" cy="62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577">
          <p15:clr>
            <a:srgbClr val="E46962"/>
          </p15:clr>
        </p15:guide>
        <p15:guide id="2" pos="14783">
          <p15:clr>
            <a:srgbClr val="E46962"/>
          </p15:clr>
        </p15:guide>
        <p15:guide id="3" orient="horz" pos="828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+текст+скриншот темный">
  <p:cSld name="Заголовок+текст+скриншот темный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6" descr="Device - Macbook Pro.png"/>
          <p:cNvPicPr preferRelativeResize="0"/>
          <p:nvPr/>
        </p:nvPicPr>
        <p:blipFill rotWithShape="1">
          <a:blip r:embed="rId2">
            <a:alphaModFix/>
          </a:blip>
          <a:srcRect l="-1419"/>
          <a:stretch/>
        </p:blipFill>
        <p:spPr>
          <a:xfrm>
            <a:off x="9511500" y="1632975"/>
            <a:ext cx="18654124" cy="11586550"/>
          </a:xfrm>
          <a:prstGeom prst="rect">
            <a:avLst/>
          </a:prstGeom>
          <a:noFill/>
          <a:ln>
            <a:noFill/>
          </a:ln>
          <a:effectLst>
            <a:outerShdw blurRad="355600" rotWithShape="0">
              <a:srgbClr val="000000">
                <a:alpha val="74509"/>
              </a:srgbClr>
            </a:outerShdw>
          </a:effectLst>
        </p:spPr>
      </p:pic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914400" y="1452033"/>
            <a:ext cx="10295071" cy="20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931333" y="4042833"/>
            <a:ext cx="10295071" cy="738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5" name="Google Shape;55;p16" descr="Лого раруса белое.pdf"/>
          <p:cNvPicPr preferRelativeResize="0"/>
          <p:nvPr/>
        </p:nvPicPr>
        <p:blipFill rotWithShape="1">
          <a:blip r:embed="rId3">
            <a:alphaModFix amt="59660"/>
          </a:blip>
          <a:srcRect/>
          <a:stretch/>
        </p:blipFill>
        <p:spPr>
          <a:xfrm>
            <a:off x="914400" y="603074"/>
            <a:ext cx="2307167" cy="3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+текст+скриншот">
  <p:cSld name="Заголовок+текст+скриншот">
    <p:bg>
      <p:bgPr>
        <a:solidFill>
          <a:srgbClr val="F6F6F8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7" descr="Изображение"/>
          <p:cNvPicPr preferRelativeResize="0"/>
          <p:nvPr/>
        </p:nvPicPr>
        <p:blipFill rotWithShape="1">
          <a:blip r:embed="rId2">
            <a:alphaModFix amt="7303"/>
          </a:blip>
          <a:srcRect/>
          <a:stretch/>
        </p:blipFill>
        <p:spPr>
          <a:xfrm>
            <a:off x="-1" y="0"/>
            <a:ext cx="24384001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7" descr="Device - Macbook Pro.png"/>
          <p:cNvPicPr preferRelativeResize="0"/>
          <p:nvPr/>
        </p:nvPicPr>
        <p:blipFill rotWithShape="1">
          <a:blip r:embed="rId3">
            <a:alphaModFix/>
          </a:blip>
          <a:srcRect l="-1542" t="-1564"/>
          <a:stretch/>
        </p:blipFill>
        <p:spPr>
          <a:xfrm>
            <a:off x="9489875" y="1452025"/>
            <a:ext cx="18675750" cy="11767499"/>
          </a:xfrm>
          <a:prstGeom prst="rect">
            <a:avLst/>
          </a:prstGeom>
          <a:noFill/>
          <a:ln>
            <a:noFill/>
          </a:ln>
          <a:effectLst>
            <a:outerShdw blurRad="355600" rotWithShape="0">
              <a:srgbClr val="090939">
                <a:alpha val="74509"/>
              </a:srgbClr>
            </a:outerShdw>
          </a:effectLst>
        </p:spPr>
      </p:pic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914400" y="1452033"/>
            <a:ext cx="10063957" cy="20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931333" y="4042833"/>
            <a:ext cx="10030090" cy="720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>
                <a:solidFill>
                  <a:srgbClr val="0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2" name="Google Shape;62;p17" descr="Лого раруса.pdf"/>
          <p:cNvPicPr preferRelativeResize="0"/>
          <p:nvPr/>
        </p:nvPicPr>
        <p:blipFill rotWithShape="1">
          <a:blip r:embed="rId4">
            <a:alphaModFix amt="60140"/>
          </a:blip>
          <a:srcRect/>
          <a:stretch/>
        </p:blipFill>
        <p:spPr>
          <a:xfrm>
            <a:off x="914400" y="603074"/>
            <a:ext cx="2307168" cy="3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+скрншот">
  <p:cSld name="Заголовок+скрншот">
    <p:bg>
      <p:bgPr>
        <a:solidFill>
          <a:srgbClr val="292E4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9" descr="Изображение"/>
          <p:cNvPicPr preferRelativeResize="0"/>
          <p:nvPr/>
        </p:nvPicPr>
        <p:blipFill rotWithShape="1">
          <a:blip r:embed="rId2">
            <a:alphaModFix amt="7303"/>
          </a:blip>
          <a:srcRect/>
          <a:stretch/>
        </p:blipFill>
        <p:spPr>
          <a:xfrm>
            <a:off x="517599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835156" y="1005983"/>
            <a:ext cx="227136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19" descr="Device - Macbook Pr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5746" y="2129448"/>
            <a:ext cx="18392507" cy="11586550"/>
          </a:xfrm>
          <a:prstGeom prst="rect">
            <a:avLst/>
          </a:prstGeom>
          <a:noFill/>
          <a:ln>
            <a:noFill/>
          </a:ln>
          <a:effectLst>
            <a:outerShdw blurRad="355600" rotWithShape="0">
              <a:srgbClr val="090939">
                <a:alpha val="74509"/>
              </a:srgbClr>
            </a:outerShdw>
          </a:effectLst>
        </p:spPr>
      </p:pic>
      <p:pic>
        <p:nvPicPr>
          <p:cNvPr id="67" name="Google Shape;67;p19" descr="Лого раруса белое.pdf"/>
          <p:cNvPicPr preferRelativeResize="0"/>
          <p:nvPr/>
        </p:nvPicPr>
        <p:blipFill rotWithShape="1">
          <a:blip r:embed="rId4">
            <a:alphaModFix amt="59660"/>
          </a:blip>
          <a:srcRect/>
          <a:stretch/>
        </p:blipFill>
        <p:spPr>
          <a:xfrm>
            <a:off x="914400" y="603074"/>
            <a:ext cx="2307167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D4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Лого раруса белое.pdf"/>
          <p:cNvPicPr preferRelativeResize="0"/>
          <p:nvPr/>
        </p:nvPicPr>
        <p:blipFill rotWithShape="1">
          <a:blip r:embed="rId12">
            <a:alphaModFix amt="59661"/>
          </a:blip>
          <a:srcRect/>
          <a:stretch/>
        </p:blipFill>
        <p:spPr>
          <a:xfrm>
            <a:off x="21666200" y="12795074"/>
            <a:ext cx="2307167" cy="3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 descr="Group 75.pdf"/>
          <p:cNvPicPr preferRelativeResize="0"/>
          <p:nvPr/>
        </p:nvPicPr>
        <p:blipFill rotWithShape="1">
          <a:blip r:embed="rId13">
            <a:alphaModFix amt="59960"/>
          </a:blip>
          <a:srcRect/>
          <a:stretch/>
        </p:blipFill>
        <p:spPr>
          <a:xfrm>
            <a:off x="922865" y="12773174"/>
            <a:ext cx="4930355" cy="42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 descr="Device - Macbook Pr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95746" y="1632986"/>
            <a:ext cx="18392508" cy="11586550"/>
          </a:xfrm>
          <a:prstGeom prst="rect">
            <a:avLst/>
          </a:prstGeom>
          <a:noFill/>
          <a:ln>
            <a:noFill/>
          </a:ln>
          <a:effectLst>
            <a:outerShdw blurRad="355600" rotWithShape="0">
              <a:srgbClr val="000000">
                <a:alpha val="74509"/>
              </a:srgbClr>
            </a:outerShdw>
          </a:effectLst>
        </p:spPr>
      </p:pic>
      <p:sp>
        <p:nvSpPr>
          <p:cNvPr id="9" name="Google Shape;9;p11"/>
          <p:cNvSpPr txBox="1">
            <a:spLocks noGrp="1"/>
          </p:cNvSpPr>
          <p:nvPr>
            <p:ph type="title"/>
          </p:nvPr>
        </p:nvSpPr>
        <p:spPr>
          <a:xfrm>
            <a:off x="892703" y="249766"/>
            <a:ext cx="22598594" cy="20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931333" y="4042833"/>
            <a:ext cx="22981643" cy="738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2709862"/>
            <a:ext cx="14904643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9;p1"/>
          <p:cNvSpPr/>
          <p:nvPr/>
        </p:nvSpPr>
        <p:spPr>
          <a:xfrm>
            <a:off x="1473200" y="7492025"/>
            <a:ext cx="7493000" cy="26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6000" b="1" dirty="0">
                <a:solidFill>
                  <a:srgbClr val="5D2884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Компания </a:t>
            </a:r>
            <a:endParaRPr sz="6000" b="1" dirty="0">
              <a:solidFill>
                <a:srgbClr val="5D288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6000" b="1" dirty="0">
                <a:solidFill>
                  <a:srgbClr val="5D2884"/>
                </a:solidFill>
                <a:latin typeface="Proxima Nova"/>
                <a:ea typeface="Proxima Nova"/>
                <a:cs typeface="Proxima Nova"/>
                <a:sym typeface="Proxima Nova"/>
              </a:rPr>
              <a:t>возможностей</a:t>
            </a:r>
            <a:endParaRPr sz="6000" b="1" i="0" u="none" strike="noStrike" cap="none" dirty="0">
              <a:solidFill>
                <a:srgbClr val="5D288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817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/>
          <p:nvPr/>
        </p:nvSpPr>
        <p:spPr>
          <a:xfrm>
            <a:off x="8901150" y="2551150"/>
            <a:ext cx="10225050" cy="867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Фархад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Ильязов</a:t>
            </a:r>
            <a:endParaRPr sz="6000" b="1" dirty="0">
              <a:solidFill>
                <a:srgbClr val="5324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6000" dirty="0">
              <a:solidFill>
                <a:srgbClr val="5324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5324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b="1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Наставник</a:t>
            </a:r>
            <a:r>
              <a:rPr lang="ru-RU" sz="6000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Ведущий разработчик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Отдела корпоративного сопровождения.</a:t>
            </a:r>
            <a:endParaRPr sz="6000" dirty="0">
              <a:solidFill>
                <a:srgbClr val="53247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924019"/>
            <a:ext cx="6472110" cy="63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fld>
            <a:endParaRPr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074025" y="1853700"/>
            <a:ext cx="7399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Фирма 1С</a:t>
            </a:r>
            <a:endParaRPr sz="6000" b="1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074025" y="3601800"/>
            <a:ext cx="287232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600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городов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3497724" y="3494000"/>
            <a:ext cx="6380152" cy="26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ISO 9001</a:t>
            </a:r>
            <a:endParaRPr lang="ru-RU" sz="4000" b="1" dirty="0">
              <a:solidFill>
                <a:srgbClr val="FF61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000"/>
              </a:spcBef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стандарт качества технологии внедрения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rgbClr val="FF6100"/>
              </a:solidFill>
            </a:endParaRPr>
          </a:p>
        </p:txBody>
      </p:sp>
      <p:sp>
        <p:nvSpPr>
          <p:cNvPr id="43" name="Google Shape;93;p3"/>
          <p:cNvSpPr txBox="1"/>
          <p:nvPr/>
        </p:nvSpPr>
        <p:spPr>
          <a:xfrm>
            <a:off x="1119925" y="4950300"/>
            <a:ext cx="287232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25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стран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4" name="Google Shape;93;p3"/>
          <p:cNvSpPr txBox="1"/>
          <p:nvPr/>
        </p:nvSpPr>
        <p:spPr>
          <a:xfrm>
            <a:off x="4345875" y="3562421"/>
            <a:ext cx="42263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100+ млрд.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выручка за год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6" name="Google Shape;93;p3"/>
          <p:cNvSpPr txBox="1"/>
          <p:nvPr/>
        </p:nvSpPr>
        <p:spPr>
          <a:xfrm>
            <a:off x="9422862" y="3610245"/>
            <a:ext cx="332483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10000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постоянных партнеров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7" name="Google Shape;93;p3"/>
          <p:cNvSpPr txBox="1"/>
          <p:nvPr/>
        </p:nvSpPr>
        <p:spPr>
          <a:xfrm>
            <a:off x="1074025" y="7730625"/>
            <a:ext cx="492285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Дистрибьютор</a:t>
            </a:r>
          </a:p>
          <a:p>
            <a:pPr lvl="0">
              <a:buSzPts val="1100"/>
            </a:pPr>
            <a:r>
              <a:rPr lang="ru-RU" sz="4000" dirty="0">
                <a:solidFill>
                  <a:srgbClr val="7030A0"/>
                </a:solidFill>
                <a:latin typeface="Proxima Nova" panose="020B0604020202020204" charset="0"/>
                <a:ea typeface="Montserrat"/>
                <a:cs typeface="Montserrat"/>
                <a:sym typeface="Montserrat"/>
              </a:rPr>
              <a:t>Miсrosoft, Лаборатория Касперского, Eset, ABBYY, DrWeb</a:t>
            </a:r>
          </a:p>
        </p:txBody>
      </p:sp>
      <p:sp>
        <p:nvSpPr>
          <p:cNvPr id="48" name="Google Shape;93;p3"/>
          <p:cNvSpPr txBox="1"/>
          <p:nvPr/>
        </p:nvSpPr>
        <p:spPr>
          <a:xfrm>
            <a:off x="6360375" y="7790651"/>
            <a:ext cx="42263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35+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видов программных продуктов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9" name="Google Shape;93;p3"/>
          <p:cNvSpPr txBox="1"/>
          <p:nvPr/>
        </p:nvSpPr>
        <p:spPr>
          <a:xfrm>
            <a:off x="9905462" y="7774276"/>
            <a:ext cx="42263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40+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сервисов 1С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50" name="Google Shape;93;p3"/>
          <p:cNvSpPr txBox="1"/>
          <p:nvPr/>
        </p:nvSpPr>
        <p:spPr>
          <a:xfrm>
            <a:off x="13269124" y="7698076"/>
            <a:ext cx="5374476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80%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Proxima Nova"/>
                <a:sym typeface="Proxima Nova"/>
              </a:rPr>
              <a:t>автоматизированных рабочих мест </a:t>
            </a:r>
            <a:r>
              <a:rPr lang="ru-RU" sz="4000" dirty="0">
                <a:solidFill>
                  <a:schemeClr val="bg1"/>
                </a:solidFill>
                <a:latin typeface="Proxima Nova"/>
                <a:sym typeface="Proxima Nova"/>
              </a:rPr>
              <a:t>на 1С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fld>
            <a:endParaRPr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074025" y="1853700"/>
            <a:ext cx="7399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Совместное предприятие “1С” и “Рарус” с </a:t>
            </a:r>
            <a:r>
              <a:rPr lang="en-US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1994 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года</a:t>
            </a:r>
            <a:endParaRPr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0880506" y="2369321"/>
            <a:ext cx="617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Около</a:t>
            </a:r>
            <a:r>
              <a:rPr lang="en-US" sz="4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3000 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сотрудников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11517100" y="8941144"/>
            <a:ext cx="86193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1700+ </a:t>
            </a: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сертифицированных </a:t>
            </a:r>
            <a:endParaRPr lang="ru-RU" sz="36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экспертов 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3643913" y="5907343"/>
            <a:ext cx="6718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150 000+ </a:t>
            </a: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клиентов из России и стран СНГ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l="65375" t="48429" b="23292"/>
          <a:stretch/>
        </p:blipFill>
        <p:spPr>
          <a:xfrm>
            <a:off x="4422880" y="3075878"/>
            <a:ext cx="9347533" cy="5009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3"/>
          <p:cNvGrpSpPr/>
          <p:nvPr/>
        </p:nvGrpSpPr>
        <p:grpSpPr>
          <a:xfrm>
            <a:off x="596099" y="8280300"/>
            <a:ext cx="3026851" cy="738633"/>
            <a:chOff x="9700549" y="1597000"/>
            <a:chExt cx="3026851" cy="738633"/>
          </a:xfrm>
        </p:grpSpPr>
        <p:pic>
          <p:nvPicPr>
            <p:cNvPr id="98" name="Google Shape;98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714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3"/>
            <p:cNvSpPr txBox="1"/>
            <p:nvPr/>
          </p:nvSpPr>
          <p:spPr>
            <a:xfrm>
              <a:off x="10407800" y="1597000"/>
              <a:ext cx="23196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Москва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596099" y="10387763"/>
            <a:ext cx="3350251" cy="738633"/>
            <a:chOff x="9700549" y="1216000"/>
            <a:chExt cx="3350251" cy="738633"/>
          </a:xfrm>
        </p:grpSpPr>
        <p:pic>
          <p:nvPicPr>
            <p:cNvPr id="101" name="Google Shape;101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333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3"/>
            <p:cNvSpPr txBox="1"/>
            <p:nvPr/>
          </p:nvSpPr>
          <p:spPr>
            <a:xfrm>
              <a:off x="10407800" y="1216000"/>
              <a:ext cx="26430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Астрахань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596099" y="11090250"/>
            <a:ext cx="5412151" cy="738633"/>
            <a:chOff x="9700549" y="1216013"/>
            <a:chExt cx="5412151" cy="738633"/>
          </a:xfrm>
        </p:grpSpPr>
        <p:pic>
          <p:nvPicPr>
            <p:cNvPr id="104" name="Google Shape;104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333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3"/>
            <p:cNvSpPr txBox="1"/>
            <p:nvPr/>
          </p:nvSpPr>
          <p:spPr>
            <a:xfrm>
              <a:off x="10407800" y="1216013"/>
              <a:ext cx="47049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Нижний Новгород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06" name="Google Shape;106;p3"/>
          <p:cNvSpPr txBox="1"/>
          <p:nvPr/>
        </p:nvSpPr>
        <p:spPr>
          <a:xfrm>
            <a:off x="6761400" y="8949150"/>
            <a:ext cx="4704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Казань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6054149" y="9066750"/>
            <a:ext cx="588298" cy="565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3"/>
          <p:cNvGrpSpPr/>
          <p:nvPr/>
        </p:nvGrpSpPr>
        <p:grpSpPr>
          <a:xfrm>
            <a:off x="6054149" y="9673338"/>
            <a:ext cx="5015551" cy="738633"/>
            <a:chOff x="9700549" y="1597000"/>
            <a:chExt cx="5015551" cy="738633"/>
          </a:xfrm>
        </p:grpSpPr>
        <p:pic>
          <p:nvPicPr>
            <p:cNvPr id="109" name="Google Shape;109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714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3"/>
            <p:cNvSpPr txBox="1"/>
            <p:nvPr/>
          </p:nvSpPr>
          <p:spPr>
            <a:xfrm>
              <a:off x="10407800" y="1597000"/>
              <a:ext cx="43083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Йошкар-Ола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6054149" y="10375825"/>
            <a:ext cx="3350251" cy="738633"/>
            <a:chOff x="9700549" y="1216000"/>
            <a:chExt cx="3350251" cy="738633"/>
          </a:xfrm>
        </p:grpSpPr>
        <p:pic>
          <p:nvPicPr>
            <p:cNvPr id="112" name="Google Shape;112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333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3"/>
            <p:cNvSpPr txBox="1"/>
            <p:nvPr/>
          </p:nvSpPr>
          <p:spPr>
            <a:xfrm>
              <a:off x="10407800" y="1216000"/>
              <a:ext cx="26430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Воронеж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6761400" y="11780800"/>
            <a:ext cx="4704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Новосибирск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6054149" y="11898400"/>
            <a:ext cx="588298" cy="565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3"/>
          <p:cNvGrpSpPr/>
          <p:nvPr/>
        </p:nvGrpSpPr>
        <p:grpSpPr>
          <a:xfrm>
            <a:off x="6054149" y="11078313"/>
            <a:ext cx="5412151" cy="738633"/>
            <a:chOff x="9700549" y="1216013"/>
            <a:chExt cx="5412151" cy="738633"/>
          </a:xfrm>
        </p:grpSpPr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333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3"/>
            <p:cNvSpPr txBox="1"/>
            <p:nvPr/>
          </p:nvSpPr>
          <p:spPr>
            <a:xfrm>
              <a:off x="10407800" y="1216013"/>
              <a:ext cx="47049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Ростов-на-Дону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596099" y="9685275"/>
            <a:ext cx="5015551" cy="738633"/>
            <a:chOff x="3863449" y="3635500"/>
            <a:chExt cx="5015551" cy="738633"/>
          </a:xfrm>
        </p:grpSpPr>
        <p:pic>
          <p:nvPicPr>
            <p:cNvPr id="120" name="Google Shape;120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3863449" y="37531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3"/>
            <p:cNvSpPr txBox="1"/>
            <p:nvPr/>
          </p:nvSpPr>
          <p:spPr>
            <a:xfrm>
              <a:off x="4570700" y="3635500"/>
              <a:ext cx="43083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Челябинск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641999" y="11792738"/>
            <a:ext cx="3350251" cy="738633"/>
            <a:chOff x="9700549" y="3812975"/>
            <a:chExt cx="3350251" cy="738633"/>
          </a:xfrm>
        </p:grpSpPr>
        <p:pic>
          <p:nvPicPr>
            <p:cNvPr id="123" name="Google Shape;123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3930575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3"/>
            <p:cNvSpPr txBox="1"/>
            <p:nvPr/>
          </p:nvSpPr>
          <p:spPr>
            <a:xfrm>
              <a:off x="10407800" y="3812975"/>
              <a:ext cx="26430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Самара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641999" y="8982788"/>
            <a:ext cx="5412151" cy="738633"/>
            <a:chOff x="9700549" y="1216013"/>
            <a:chExt cx="5412151" cy="738633"/>
          </a:xfrm>
        </p:grpSpPr>
        <p:pic>
          <p:nvPicPr>
            <p:cNvPr id="126" name="Google Shape;126;p3"/>
            <p:cNvPicPr preferRelativeResize="0"/>
            <p:nvPr/>
          </p:nvPicPr>
          <p:blipFill rotWithShape="1">
            <a:blip r:embed="rId3">
              <a:alphaModFix/>
            </a:blip>
            <a:srcRect l="70633" t="48429" r="27470" b="48795"/>
            <a:stretch/>
          </p:blipFill>
          <p:spPr>
            <a:xfrm>
              <a:off x="9700549" y="1333600"/>
              <a:ext cx="588298" cy="56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3"/>
            <p:cNvSpPr txBox="1"/>
            <p:nvPr/>
          </p:nvSpPr>
          <p:spPr>
            <a:xfrm>
              <a:off x="10407800" y="1216013"/>
              <a:ext cx="47049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7030A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Санкт-Петербург</a:t>
              </a:r>
              <a:endParaRPr sz="3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162974" y="3851641"/>
            <a:ext cx="5015551" cy="156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Филиалы</a:t>
            </a:r>
            <a:r>
              <a:rPr lang="en-US" sz="3600" b="1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lang="ru-RU" sz="3600" b="1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в</a:t>
            </a:r>
            <a:r>
              <a:rPr lang="ru-RU" sz="3600" b="1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3600" b="1" dirty="0">
                <a:solidFill>
                  <a:srgbClr val="F4750C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r>
              <a:rPr lang="ru-RU" sz="3600" b="1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городах  </a:t>
            </a: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России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5931906" y="4830141"/>
            <a:ext cx="735138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1С-РАРУС</a:t>
            </a:r>
            <a:endParaRPr sz="10000" dirty="0">
              <a:solidFill>
                <a:srgbClr val="532476"/>
              </a:solidFill>
            </a:endParaRPr>
          </a:p>
        </p:txBody>
      </p:sp>
      <p:pic>
        <p:nvPicPr>
          <p:cNvPr id="44" name="Google Shape;107;p3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6101784" y="8399951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06;p3"/>
          <p:cNvSpPr txBox="1"/>
          <p:nvPr/>
        </p:nvSpPr>
        <p:spPr>
          <a:xfrm>
            <a:off x="6744197" y="8339651"/>
            <a:ext cx="4704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К</a:t>
            </a:r>
            <a:r>
              <a:rPr lang="ru-RU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емерово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1650" y="3234021"/>
            <a:ext cx="6148550" cy="626779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Google Shape;128;p3"/>
          <p:cNvSpPr txBox="1"/>
          <p:nvPr/>
        </p:nvSpPr>
        <p:spPr>
          <a:xfrm>
            <a:off x="315374" y="6873395"/>
            <a:ext cx="7431626" cy="131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Bef>
                <a:spcPts val="225"/>
              </a:spcBef>
            </a:pPr>
            <a:r>
              <a:rPr lang="ru-RU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Офисы компании </a:t>
            </a:r>
            <a:r>
              <a:rPr lang="ru-RU" sz="3600" dirty="0">
                <a:solidFill>
                  <a:srgbClr val="7030A0"/>
                </a:solidFill>
                <a:latin typeface="Proxima Nova"/>
                <a:sym typeface="Proxima Nova"/>
              </a:rPr>
              <a:t>находятся в городах :</a:t>
            </a:r>
            <a:endParaRPr sz="3600" dirty="0">
              <a:solidFill>
                <a:srgbClr val="7030A0"/>
              </a:solidFill>
              <a:latin typeface="Proxima Nova"/>
            </a:endParaRPr>
          </a:p>
        </p:txBody>
      </p:sp>
      <p:pic>
        <p:nvPicPr>
          <p:cNvPr id="49" name="Google Shape;123;p3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604736" y="12568636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14;p3"/>
          <p:cNvSpPr txBox="1"/>
          <p:nvPr/>
        </p:nvSpPr>
        <p:spPr>
          <a:xfrm>
            <a:off x="1273633" y="12468633"/>
            <a:ext cx="4704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Петрозаводск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2" name="Google Shape;114;p3"/>
          <p:cNvSpPr txBox="1"/>
          <p:nvPr/>
        </p:nvSpPr>
        <p:spPr>
          <a:xfrm>
            <a:off x="6812200" y="12390838"/>
            <a:ext cx="4704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Рязань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53" name="Google Shape;115;p3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6101784" y="12445773"/>
            <a:ext cx="588298" cy="56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24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523" y="2389967"/>
            <a:ext cx="15438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25"/>
              </a:spcBef>
            </a:pPr>
            <a:r>
              <a:rPr lang="ru-RU" sz="6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Производственная практика в «1С-Рарус» </a:t>
            </a:r>
            <a:endParaRPr lang="ru-RU" sz="6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34523" y="4199873"/>
            <a:ext cx="588298" cy="5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71392" y="5330074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74583" y="3880395"/>
            <a:ext cx="126271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Практику проходят ежегодно порядка 20 студентов,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9183" y="5074195"/>
            <a:ext cx="126928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Сотрудничаем с ВУЗами  по всей территории 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России,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53944" y="6473074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2401582" y="6473074"/>
            <a:ext cx="14786420" cy="145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Возможно прохождение практики как в удаленном формате, </a:t>
            </a:r>
          </a:p>
          <a:p>
            <a:pPr lvl="0"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так и в офисе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347692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A4DDC57D-9EFD-2A07-CA28-B87D8899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323" y="9418177"/>
            <a:ext cx="3455942" cy="14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4523" y="2389967"/>
            <a:ext cx="15438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25"/>
              </a:spcBef>
            </a:pPr>
            <a:r>
              <a:rPr lang="ru-RU" sz="6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Производственная практика в «1С-Рарус» </a:t>
            </a:r>
            <a:endParaRPr lang="ru-RU" sz="6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79;g2b1f64f98f6_0_158"/>
          <p:cNvPicPr preferRelativeResize="0"/>
          <p:nvPr/>
        </p:nvPicPr>
        <p:blipFill rotWithShape="1">
          <a:blip r:embed="rId4">
            <a:alphaModFix/>
          </a:blip>
          <a:srcRect l="70633" t="48429" r="27470" b="48795"/>
          <a:stretch/>
        </p:blipFill>
        <p:spPr>
          <a:xfrm>
            <a:off x="1234523" y="4199873"/>
            <a:ext cx="588298" cy="5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9;g2b1f64f98f6_0_158"/>
          <p:cNvPicPr preferRelativeResize="0"/>
          <p:nvPr/>
        </p:nvPicPr>
        <p:blipFill rotWithShape="1">
          <a:blip r:embed="rId4">
            <a:alphaModFix/>
          </a:blip>
          <a:srcRect l="70633" t="48429" r="27470" b="48795"/>
          <a:stretch/>
        </p:blipFill>
        <p:spPr>
          <a:xfrm>
            <a:off x="1271392" y="5507874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50780" y="6981664"/>
            <a:ext cx="127522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Участие в реальных практических задачах 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клиентов,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9183" y="3974640"/>
            <a:ext cx="11485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Знакомство с принципами работы 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IT- 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компании,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0780" y="5430900"/>
            <a:ext cx="15105417" cy="145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Погружение в рабочие процессы под руководством опытного </a:t>
            </a:r>
          </a:p>
          <a:p>
            <a:pPr lvl="0"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н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аставника,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" name="Google Shape;179;g2b1f64f98f6_0_158"/>
          <p:cNvPicPr preferRelativeResize="0"/>
          <p:nvPr/>
        </p:nvPicPr>
        <p:blipFill rotWithShape="1">
          <a:blip r:embed="rId4">
            <a:alphaModFix/>
          </a:blip>
          <a:srcRect l="70633" t="48429" r="27470" b="48795"/>
          <a:stretch/>
        </p:blipFill>
        <p:spPr>
          <a:xfrm>
            <a:off x="1155946" y="7279897"/>
            <a:ext cx="588298" cy="5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9;g2b1f64f98f6_0_158"/>
          <p:cNvPicPr preferRelativeResize="0"/>
          <p:nvPr/>
        </p:nvPicPr>
        <p:blipFill rotWithShape="1">
          <a:blip r:embed="rId4">
            <a:alphaModFix/>
          </a:blip>
          <a:srcRect l="70633" t="48429" r="27470" b="48795"/>
          <a:stretch/>
        </p:blipFill>
        <p:spPr>
          <a:xfrm>
            <a:off x="1289424" y="8722476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249183" y="8591986"/>
            <a:ext cx="14542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Уникальная возможность принять участие в этапе</a:t>
            </a:r>
            <a:b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опытно-промышленной эксплуатации на реальном 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проекте.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0956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115" y="2389968"/>
            <a:ext cx="1461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25"/>
              </a:spcBef>
            </a:pPr>
            <a:r>
              <a:rPr lang="ru-RU" sz="60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Кто работает в «1С-Рарус» </a:t>
            </a:r>
            <a:endParaRPr lang="ru-RU" sz="6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34523" y="4199873"/>
            <a:ext cx="588298" cy="5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71392" y="5330074"/>
            <a:ext cx="588298" cy="5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194618" y="6600075"/>
            <a:ext cx="588298" cy="5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23872" y="7793875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74583" y="3880395"/>
            <a:ext cx="3813865" cy="9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Программисты,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9183" y="5074195"/>
            <a:ext cx="2800767" cy="9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Аналитики,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9183" y="6273074"/>
            <a:ext cx="3384260" cy="9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Архитекторы,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7766" y="7521042"/>
            <a:ext cx="6034024" cy="9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Руководители 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" name="Google Shape;179;g2b1f64f98f6_0_158"/>
          <p:cNvPicPr preferRelativeResize="0"/>
          <p:nvPr/>
        </p:nvPicPr>
        <p:blipFill rotWithShape="1">
          <a:blip r:embed="rId3">
            <a:alphaModFix/>
          </a:blip>
          <a:srcRect l="70633" t="48429" r="27470" b="48795"/>
          <a:stretch/>
        </p:blipFill>
        <p:spPr>
          <a:xfrm>
            <a:off x="1223872" y="8936875"/>
            <a:ext cx="588298" cy="5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237766" y="8638642"/>
            <a:ext cx="2440092" cy="9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Clr>
                <a:srgbClr val="FF6100"/>
              </a:buClr>
              <a:buSzPts val="4000"/>
            </a:pP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Стажеры.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1f64f98f6_0_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fld>
            <a:endParaRPr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g2b1f64f98f6_0_58"/>
          <p:cNvSpPr txBox="1"/>
          <p:nvPr/>
        </p:nvSpPr>
        <p:spPr>
          <a:xfrm>
            <a:off x="914400" y="2688675"/>
            <a:ext cx="8382000" cy="8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Наша миссия:</a:t>
            </a:r>
            <a:r>
              <a:rPr lang="en-US" sz="4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4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22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Помогать клиентам осуществлять цифровую трансформацию, 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22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Р</a:t>
            </a: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азрабатывать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, внедрять и сопровождать информационные решения, действуя как IT-партнер, используя возможности экосистемы 1С</a:t>
            </a:r>
            <a:r>
              <a:rPr lang="en-US" sz="1600" b="1" dirty="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dirty="0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g2b1f64f98f6_0_58"/>
          <p:cNvSpPr txBox="1"/>
          <p:nvPr/>
        </p:nvSpPr>
        <p:spPr>
          <a:xfrm>
            <a:off x="9956800" y="2129875"/>
            <a:ext cx="8255000" cy="826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6100"/>
                </a:solidFill>
                <a:latin typeface="Proxima Nova"/>
                <a:ea typeface="Proxima Nova"/>
                <a:cs typeface="Proxima Nova"/>
                <a:sym typeface="Proxima Nova"/>
              </a:rPr>
              <a:t>Наши ценности:</a:t>
            </a:r>
            <a:r>
              <a:rPr lang="en-US" sz="44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lang="ru-RU" sz="4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Clr>
                <a:srgbClr val="532476"/>
              </a:buClr>
              <a:buSzPts val="4000"/>
              <a:buFont typeface="Courier New" panose="02070309020205020404" pitchFamily="49" charset="0"/>
              <a:buChar char="o"/>
            </a:pPr>
            <a:r>
              <a:rPr lang="ru-RU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В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ысокая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лояльность </a:t>
            </a: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сотрудников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Clr>
                <a:srgbClr val="532476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Неформальные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отношения в </a:t>
            </a: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коллективе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32476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Инновационность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32476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Взаимное</a:t>
            </a:r>
            <a:r>
              <a:rPr lang="en-US" sz="40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 уважение и </a:t>
            </a: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доверие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endParaRPr lang="ru-RU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71500" lvl="0" indent="-571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32476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Профессионализм</a:t>
            </a:r>
            <a:r>
              <a:rPr lang="ru-RU" sz="4000" dirty="0" smtClean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9" name="Google Shape;139;g2b1f64f98f6_0_58"/>
          <p:cNvCxnSpPr/>
          <p:nvPr/>
        </p:nvCxnSpPr>
        <p:spPr>
          <a:xfrm>
            <a:off x="8831150" y="2833025"/>
            <a:ext cx="0" cy="9460575"/>
          </a:xfrm>
          <a:prstGeom prst="straightConnector1">
            <a:avLst/>
          </a:prstGeom>
          <a:noFill/>
          <a:ln w="50800" cap="flat" cmpd="sng">
            <a:solidFill>
              <a:srgbClr val="FF61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1f64f98f6_0_1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fld>
            <a:endParaRPr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g2b1f64f98f6_0_167"/>
          <p:cNvSpPr txBox="1"/>
          <p:nvPr/>
        </p:nvSpPr>
        <p:spPr>
          <a:xfrm>
            <a:off x="8854950" y="10928250"/>
            <a:ext cx="56301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Мы вас ждем!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3462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557696"/>
            <a:ext cx="106108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89;g2b1f64f98f6_0_167"/>
          <p:cNvSpPr txBox="1"/>
          <p:nvPr/>
        </p:nvSpPr>
        <p:spPr>
          <a:xfrm>
            <a:off x="7217950" y="11080650"/>
            <a:ext cx="56301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532476"/>
                </a:solidFill>
                <a:latin typeface="Proxima Nova"/>
                <a:ea typeface="Proxima Nova"/>
                <a:cs typeface="Proxima Nova"/>
                <a:sym typeface="Proxima Nova"/>
              </a:rPr>
              <a:t>Мы вас ждем!</a:t>
            </a:r>
            <a:endParaRPr dirty="0">
              <a:solidFill>
                <a:srgbClr val="53247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268</Words>
  <Application>Microsoft Office PowerPoint</Application>
  <PresentationFormat>Произвольный</PresentationFormat>
  <Paragraphs>86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Montserrat</vt:lpstr>
      <vt:lpstr>Proxima Nova</vt:lpstr>
      <vt:lpstr>Helvetica Neue</vt:lpstr>
      <vt:lpstr>Proxima Nova Extrabold</vt:lpstr>
      <vt:lpstr>Helvetica Neue Light</vt:lpstr>
      <vt:lpstr>Courier New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anna.n.kirillova@yandex.ru</cp:lastModifiedBy>
  <cp:revision>36</cp:revision>
  <dcterms:modified xsi:type="dcterms:W3CDTF">2024-12-03T05:23:36Z</dcterms:modified>
</cp:coreProperties>
</file>